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Default Extension="rels" ContentType="application/vnd.openxmlformats-package.relationships+xml"/>
  <Default Extension="jpeg" ContentType="image/jpeg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5.xml" ContentType="application/vnd.openxmlformats-officedocument.presentationml.slideLayout+xml"/>
  <Override PartName="/docProps/app.xml" ContentType="application/vnd.openxmlformats-officedocument.extended-properties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s/slide22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notesSlides/notesSlide5.xml" ContentType="application/vnd.openxmlformats-officedocument.presentationml.notes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Default Extension="pdf" ContentType="application/pdf"/>
  <Override PartName="/ppt/notesSlides/notesSlide6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0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72" r:id="rId1"/>
  </p:sldMasterIdLst>
  <p:notesMasterIdLst>
    <p:notesMasterId r:id="rId24"/>
  </p:notesMasterIdLst>
  <p:sldIdLst>
    <p:sldId id="256" r:id="rId2"/>
    <p:sldId id="272" r:id="rId3"/>
    <p:sldId id="273" r:id="rId4"/>
    <p:sldId id="288" r:id="rId5"/>
    <p:sldId id="287" r:id="rId6"/>
    <p:sldId id="275" r:id="rId7"/>
    <p:sldId id="289" r:id="rId8"/>
    <p:sldId id="294" r:id="rId9"/>
    <p:sldId id="293" r:id="rId10"/>
    <p:sldId id="274" r:id="rId11"/>
    <p:sldId id="296" r:id="rId12"/>
    <p:sldId id="265" r:id="rId13"/>
    <p:sldId id="290" r:id="rId14"/>
    <p:sldId id="278" r:id="rId15"/>
    <p:sldId id="297" r:id="rId16"/>
    <p:sldId id="279" r:id="rId17"/>
    <p:sldId id="280" r:id="rId18"/>
    <p:sldId id="281" r:id="rId19"/>
    <p:sldId id="282" r:id="rId20"/>
    <p:sldId id="283" r:id="rId21"/>
    <p:sldId id="285" r:id="rId22"/>
    <p:sldId id="286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9" autoAdjust="0"/>
    <p:restoredTop sz="94658" autoAdjust="0"/>
  </p:normalViewPr>
  <p:slideViewPr>
    <p:cSldViewPr snapToGrid="0" snapToObjects="1">
      <p:cViewPr varScale="1">
        <p:scale>
          <a:sx n="118" d="100"/>
          <a:sy n="118" d="100"/>
        </p:scale>
        <p:origin x="-2176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84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015E1B-8389-B448-A911-0C16115FE2AF}" type="datetimeFigureOut">
              <a:rPr lang="en-US" smtClean="0"/>
              <a:pPr/>
              <a:t>7/3/13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C8B5CF-CA1C-3741-A650-7BD99D1B508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solidFill>
                  <a:schemeClr val="tx1"/>
                </a:solidFill>
              </a:rPr>
              <a:t>Rachel and </a:t>
            </a:r>
            <a:r>
              <a:rPr lang="en-US" dirty="0" err="1" smtClean="0">
                <a:solidFill>
                  <a:schemeClr val="tx1"/>
                </a:solidFill>
              </a:rPr>
              <a:t>Teresita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AU" dirty="0" smtClean="0"/>
              <a:t>The Australian Red Cross NT manages the Palmerston and Tiwi islands sites for the Communities for Children Activity </a:t>
            </a:r>
          </a:p>
          <a:p>
            <a:endParaRPr lang="en-AU" dirty="0" smtClean="0"/>
          </a:p>
          <a:p>
            <a:r>
              <a:rPr lang="en-AU" dirty="0" smtClean="0"/>
              <a:t>Commitment to build the evaluation capacity of the Communities for Children (C4C) Local Committee members as a way to strengthen community decision-making and increase the quality of C4C programs. </a:t>
            </a:r>
          </a:p>
          <a:p>
            <a:endParaRPr lang="en-AU" dirty="0" smtClean="0"/>
          </a:p>
          <a:p>
            <a:r>
              <a:rPr lang="en-AU" dirty="0" smtClean="0"/>
              <a:t>The aim is for Agencies to provide programs for children and families that are more responsive to local needs and accountable to local people as a result of greater local involvement and careful examination of the programs</a:t>
            </a:r>
          </a:p>
          <a:p>
            <a:endParaRPr lang="en-AU" dirty="0" smtClean="0"/>
          </a:p>
          <a:p>
            <a:r>
              <a:rPr lang="en-US" dirty="0" smtClean="0"/>
              <a:t>The design of the Program was influenced by:</a:t>
            </a:r>
          </a:p>
          <a:p>
            <a:pPr lvl="1"/>
            <a:r>
              <a:rPr lang="en-US" dirty="0" smtClean="0"/>
              <a:t> the results of the Evaluation of the first C4C Program in </a:t>
            </a:r>
            <a:r>
              <a:rPr lang="en-US" dirty="0" err="1" smtClean="0"/>
              <a:t>Tiwi</a:t>
            </a:r>
            <a:r>
              <a:rPr lang="en-US" dirty="0" smtClean="0"/>
              <a:t> Islands and Palmerston and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feedback from extensive consultation with people on </a:t>
            </a:r>
            <a:r>
              <a:rPr lang="en-US" dirty="0" err="1" smtClean="0"/>
              <a:t>Tiwi</a:t>
            </a:r>
            <a:r>
              <a:rPr lang="en-US" dirty="0" smtClean="0"/>
              <a:t> Islands during the planning stage of the new program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dirty="0" smtClean="0">
              <a:solidFill>
                <a:schemeClr val="tx1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D276C-DDBD-9448-860C-96F52612BA9C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Joan</a:t>
            </a:r>
          </a:p>
          <a:p>
            <a:r>
              <a:rPr lang="en-US" b="1" dirty="0" smtClean="0"/>
              <a:t>Establish and support local committees and a Joint committee to make decisions</a:t>
            </a:r>
            <a:endParaRPr lang="en-AU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To build local decision making capacity and </a:t>
            </a:r>
          </a:p>
          <a:p>
            <a:pPr lvl="1"/>
            <a:r>
              <a:rPr lang="en-US" dirty="0" smtClean="0"/>
              <a:t>Ensure community input to decisions made about what programs to fund and how to deliver them</a:t>
            </a:r>
            <a:endParaRPr lang="en-AU" dirty="0" smtClean="0"/>
          </a:p>
          <a:p>
            <a:pPr>
              <a:buNone/>
            </a:pPr>
            <a:endParaRPr lang="en-AU" dirty="0" smtClean="0"/>
          </a:p>
          <a:p>
            <a:r>
              <a:rPr lang="en-US" b="1" dirty="0" smtClean="0"/>
              <a:t>Employ local people in key roles</a:t>
            </a:r>
          </a:p>
          <a:p>
            <a:pPr lvl="1"/>
            <a:r>
              <a:rPr lang="en-US" dirty="0" err="1" smtClean="0"/>
              <a:t>Nimarra</a:t>
            </a:r>
            <a:r>
              <a:rPr lang="en-US" dirty="0" smtClean="0"/>
              <a:t> workers  from </a:t>
            </a:r>
            <a:r>
              <a:rPr lang="en-AU" dirty="0" smtClean="0"/>
              <a:t> each </a:t>
            </a:r>
            <a:r>
              <a:rPr lang="en-US" dirty="0" err="1" smtClean="0"/>
              <a:t>Tiwi</a:t>
            </a:r>
            <a:r>
              <a:rPr lang="en-US" dirty="0" smtClean="0"/>
              <a:t> Islands </a:t>
            </a:r>
            <a:r>
              <a:rPr lang="en-AU" dirty="0" smtClean="0"/>
              <a:t>communities support the ARC</a:t>
            </a:r>
          </a:p>
          <a:p>
            <a:pPr lvl="1"/>
            <a:r>
              <a:rPr lang="en-AU" dirty="0" err="1" smtClean="0"/>
              <a:t>Nimarra</a:t>
            </a:r>
            <a:r>
              <a:rPr lang="en-AU" dirty="0" smtClean="0"/>
              <a:t> worker coordinator </a:t>
            </a:r>
          </a:p>
          <a:p>
            <a:pPr lvl="1"/>
            <a:r>
              <a:rPr lang="en-AU" dirty="0" smtClean="0"/>
              <a:t>Palmerston Project Officers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 </a:t>
            </a:r>
            <a:endParaRPr lang="en-AU" dirty="0" smtClean="0"/>
          </a:p>
          <a:p>
            <a:r>
              <a:rPr lang="en-US" b="1" dirty="0" smtClean="0"/>
              <a:t>Employ an evaluator to train and work with local evaluation teams</a:t>
            </a:r>
            <a:endParaRPr lang="en-AU" dirty="0" smtClean="0"/>
          </a:p>
          <a:p>
            <a:pPr lvl="1"/>
            <a:r>
              <a:rPr lang="en-US" dirty="0" smtClean="0"/>
              <a:t>Works with Local Committee and interested community members to build their evaluation skills and evaluate the programs conducted in their communities</a:t>
            </a:r>
          </a:p>
          <a:p>
            <a:pPr lvl="1"/>
            <a:r>
              <a:rPr lang="en-AU" dirty="0" smtClean="0"/>
              <a:t>Works with community Partners to support their monitoring and review activities</a:t>
            </a:r>
          </a:p>
          <a:p>
            <a:pPr>
              <a:buNone/>
            </a:pPr>
            <a:r>
              <a:rPr lang="en-AU" dirty="0" smtClean="0"/>
              <a:t> 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D276C-DDBD-9448-860C-96F52612BA9C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sz="2000" dirty="0" smtClean="0"/>
              <a:t>Workshops and training on Tiwi Islands and Palmerston to:</a:t>
            </a:r>
          </a:p>
          <a:p>
            <a:pPr lvl="2"/>
            <a:r>
              <a:rPr lang="en-AU" dirty="0" smtClean="0"/>
              <a:t>Learn about:</a:t>
            </a:r>
          </a:p>
          <a:p>
            <a:pPr lvl="3"/>
            <a:r>
              <a:rPr lang="en-AU" dirty="0" smtClean="0"/>
              <a:t> the C4C Program</a:t>
            </a:r>
          </a:p>
          <a:p>
            <a:pPr lvl="3"/>
            <a:r>
              <a:rPr lang="en-AU" dirty="0" smtClean="0"/>
              <a:t>what evaluation is</a:t>
            </a:r>
          </a:p>
          <a:p>
            <a:pPr lvl="3"/>
            <a:r>
              <a:rPr lang="en-AU" dirty="0" smtClean="0"/>
              <a:t>what we can achieve by looking at the Activities held in the local community</a:t>
            </a:r>
          </a:p>
          <a:p>
            <a:pPr lvl="2"/>
            <a:r>
              <a:rPr lang="en-AU" dirty="0" smtClean="0"/>
              <a:t>Plan our evaluation activities</a:t>
            </a:r>
          </a:p>
          <a:p>
            <a:pPr lvl="1"/>
            <a:endParaRPr lang="en-AU" dirty="0" smtClean="0"/>
          </a:p>
          <a:p>
            <a:pPr lvl="1"/>
            <a:r>
              <a:rPr lang="en-AU" sz="2000" dirty="0" smtClean="0">
                <a:solidFill>
                  <a:srgbClr val="000000"/>
                </a:solidFill>
              </a:rPr>
              <a:t>Committee members attended the training and planning workshops run for Community Partners in Darwin so we know what they are doing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D276C-DDBD-9448-860C-96F52612BA9C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b="1" dirty="0" smtClean="0"/>
              <a:t>(</a:t>
            </a:r>
            <a:r>
              <a:rPr lang="en-AU" b="1" dirty="0" err="1" smtClean="0"/>
              <a:t>Narelle</a:t>
            </a:r>
            <a:r>
              <a:rPr lang="en-AU" b="1" dirty="0" smtClean="0"/>
              <a:t> and Stacey helped out by everyone else ) (5 mins)</a:t>
            </a:r>
          </a:p>
          <a:p>
            <a:r>
              <a:rPr lang="en-AU" dirty="0" smtClean="0"/>
              <a:t>Built confidence in ourselves – our own skills</a:t>
            </a:r>
          </a:p>
          <a:p>
            <a:r>
              <a:rPr lang="en-AU" dirty="0" smtClean="0"/>
              <a:t>Learnt about how to do evaluation, how gather information and evaluate programs</a:t>
            </a:r>
          </a:p>
          <a:p>
            <a:r>
              <a:rPr lang="en-AU" dirty="0" smtClean="0"/>
              <a:t>We developed and run the data collection workshops</a:t>
            </a:r>
          </a:p>
          <a:p>
            <a:r>
              <a:rPr lang="en-AU" dirty="0" smtClean="0"/>
              <a:t>People in the community see us as more professional </a:t>
            </a:r>
          </a:p>
          <a:p>
            <a:r>
              <a:rPr lang="en-AU" dirty="0" smtClean="0"/>
              <a:t>We get more respect from Service providers and community members.</a:t>
            </a:r>
          </a:p>
          <a:p>
            <a:r>
              <a:rPr lang="en-AU" dirty="0" smtClean="0"/>
              <a:t>We feel we are making a valuable contribution to the community</a:t>
            </a:r>
          </a:p>
          <a:p>
            <a:r>
              <a:rPr lang="en-AU" dirty="0" smtClean="0"/>
              <a:t>We see ourselves as valued members of the community and the program</a:t>
            </a:r>
          </a:p>
          <a:p>
            <a:r>
              <a:rPr lang="en-AU" dirty="0" smtClean="0"/>
              <a:t>It has led to new jobs or roles for all of us here at the conference </a:t>
            </a:r>
          </a:p>
          <a:p>
            <a:endParaRPr lang="en-AU" dirty="0" smtClean="0"/>
          </a:p>
          <a:p>
            <a:r>
              <a:rPr lang="en-AU" dirty="0" smtClean="0"/>
              <a:t>Examples</a:t>
            </a:r>
          </a:p>
          <a:p>
            <a:pPr lvl="1"/>
            <a:r>
              <a:rPr lang="en-AU" dirty="0" err="1" smtClean="0"/>
              <a:t>Narelle</a:t>
            </a:r>
            <a:r>
              <a:rPr lang="en-AU" dirty="0" smtClean="0"/>
              <a:t> has moved from chair of the committee to being employed by ARC</a:t>
            </a:r>
          </a:p>
          <a:p>
            <a:pPr lvl="1"/>
            <a:r>
              <a:rPr lang="en-AU" dirty="0" smtClean="0"/>
              <a:t>Therese employed as </a:t>
            </a:r>
            <a:r>
              <a:rPr lang="en-AU" dirty="0" err="1" smtClean="0"/>
              <a:t>Nimarra</a:t>
            </a:r>
            <a:r>
              <a:rPr lang="en-AU" dirty="0" smtClean="0"/>
              <a:t> worker and now coordinator</a:t>
            </a:r>
          </a:p>
          <a:p>
            <a:r>
              <a:rPr lang="en-AU" dirty="0" smtClean="0"/>
              <a:t>It has given </a:t>
            </a:r>
            <a:r>
              <a:rPr lang="en-AU" dirty="0" err="1" smtClean="0"/>
              <a:t>Nimarra</a:t>
            </a:r>
            <a:r>
              <a:rPr lang="en-AU" dirty="0" smtClean="0"/>
              <a:t> workers a better understanding of the Activities and led to us being more involved in the Programs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b="1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D276C-DDBD-9448-860C-96F52612BA9C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Teresita</a:t>
            </a:r>
            <a:r>
              <a:rPr lang="en-US" dirty="0" smtClean="0"/>
              <a:t> and Joan</a:t>
            </a:r>
          </a:p>
          <a:p>
            <a:r>
              <a:rPr lang="en-AU" dirty="0" smtClean="0"/>
              <a:t>Being</a:t>
            </a:r>
            <a:r>
              <a:rPr lang="en-AU" baseline="0" dirty="0" smtClean="0"/>
              <a:t> involved in the evaluation and getting regular evaluation information:</a:t>
            </a:r>
          </a:p>
          <a:p>
            <a:pPr>
              <a:buFont typeface="Wingdings" charset="2"/>
              <a:buChar char="Ø"/>
            </a:pPr>
            <a:r>
              <a:rPr lang="en-AU" dirty="0" smtClean="0"/>
              <a:t>Shows committee members what to look for in a good program</a:t>
            </a:r>
          </a:p>
          <a:p>
            <a:pPr>
              <a:buFont typeface="Wingdings" charset="2"/>
              <a:buChar char="Ø"/>
            </a:pPr>
            <a:r>
              <a:rPr lang="en-AU" dirty="0" smtClean="0"/>
              <a:t>Has shown us know what a good program looks like</a:t>
            </a:r>
          </a:p>
          <a:p>
            <a:pPr>
              <a:buFont typeface="Wingdings" charset="2"/>
              <a:buChar char="Ø"/>
            </a:pPr>
            <a:r>
              <a:rPr lang="en-AU" dirty="0" smtClean="0"/>
              <a:t>Has strengthened the capacity of the C4C local committee members to make decisions about which programs to support and what changes need to be made to improve programs</a:t>
            </a:r>
          </a:p>
          <a:p>
            <a:r>
              <a:rPr lang="en-AU" dirty="0" smtClean="0"/>
              <a:t>Example:</a:t>
            </a:r>
          </a:p>
          <a:p>
            <a:pPr lvl="1">
              <a:buFont typeface="Wingdings" charset="2"/>
              <a:buChar char="Ø"/>
            </a:pPr>
            <a:r>
              <a:rPr lang="en-AU" dirty="0" smtClean="0"/>
              <a:t>When evaluation showed that bush camps worked well, the Committee decided to put more funding into them</a:t>
            </a:r>
          </a:p>
          <a:p>
            <a:pPr lvl="1">
              <a:buFont typeface="Wingdings" charset="2"/>
              <a:buChar char="Ø"/>
            </a:pPr>
            <a:r>
              <a:rPr lang="en-AU" dirty="0" smtClean="0"/>
              <a:t>Committee decided to provide additional funding for FAST program in a suburb that had no support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D276C-DDBD-9448-860C-96F52612BA9C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b="1" dirty="0" smtClean="0"/>
              <a:t> </a:t>
            </a:r>
            <a:r>
              <a:rPr lang="en-AU" sz="1200" b="1" dirty="0" smtClean="0"/>
              <a:t>(Therese and </a:t>
            </a:r>
            <a:r>
              <a:rPr lang="en-AU" sz="1200" b="1" dirty="0" err="1" smtClean="0"/>
              <a:t>Teresita</a:t>
            </a:r>
            <a:r>
              <a:rPr lang="en-AU" sz="1200" b="1" dirty="0" smtClean="0"/>
              <a:t>) (5 mins)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D276C-DDBD-9448-860C-96F52612BA9C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b="1" dirty="0" smtClean="0"/>
              <a:t>(Rachel and Joan) (5 mins)</a:t>
            </a:r>
            <a:endParaRPr lang="en-AU" sz="1200" b="1" dirty="0" smtClean="0"/>
          </a:p>
          <a:p>
            <a:r>
              <a:rPr lang="en-AU" sz="2353" dirty="0" smtClean="0"/>
              <a:t>Building evaluation capacity has added value to the C4C Program. It has enabled the ARCNT to ‘give back’ to communities:</a:t>
            </a:r>
          </a:p>
          <a:p>
            <a:pPr lvl="1"/>
            <a:r>
              <a:rPr lang="en-AU" sz="2353" dirty="0" smtClean="0"/>
              <a:t>To invest in the community </a:t>
            </a:r>
          </a:p>
          <a:p>
            <a:pPr lvl="1"/>
            <a:r>
              <a:rPr lang="en-AU" sz="2353" dirty="0" smtClean="0"/>
              <a:t>To employ local people</a:t>
            </a:r>
          </a:p>
          <a:p>
            <a:pPr lvl="1"/>
            <a:endParaRPr lang="en-AU" sz="2353" dirty="0" smtClean="0"/>
          </a:p>
          <a:p>
            <a:r>
              <a:rPr lang="en-AU" sz="2353" dirty="0" smtClean="0"/>
              <a:t>The evaluation is more robust because key community people, young mums are asking the questions</a:t>
            </a:r>
          </a:p>
          <a:p>
            <a:pPr lvl="1"/>
            <a:r>
              <a:rPr lang="en-AU" sz="2353" dirty="0" smtClean="0"/>
              <a:t>The evaluators are local people who can put themselves in the “shoes of the community” better than outside evaluators could</a:t>
            </a:r>
          </a:p>
          <a:p>
            <a:pPr lvl="1"/>
            <a:endParaRPr lang="en-AU" sz="2353" dirty="0" smtClean="0"/>
          </a:p>
          <a:p>
            <a:r>
              <a:rPr lang="en-AU" sz="2353" dirty="0" err="1" smtClean="0"/>
              <a:t>Nimarra</a:t>
            </a:r>
            <a:r>
              <a:rPr lang="en-AU" sz="2353" dirty="0" smtClean="0"/>
              <a:t> workers have improved their knowledge about the C4C programs and their knowledge of the programs helped the evaluation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D276C-DDBD-9448-860C-96F52612BA9C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AU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3109C-F475-ED4A-AD09-F93F91C85F71}" type="datetimeFigureOut">
              <a:rPr lang="en-US" smtClean="0"/>
              <a:pPr/>
              <a:t>7/3/13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A144D4-FA09-8C4B-A0E5-A7B3028033A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AU" smtClean="0"/>
              <a:t>Click to edit Master title style</a:t>
            </a:r>
            <a:endParaRPr kumimoji="0" lang="en-US"/>
          </a:p>
        </p:txBody>
      </p:sp>
      <p:pic>
        <p:nvPicPr>
          <p:cNvPr id="21" name="Picture 20" descr="basket striip thin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448" y="6050114"/>
            <a:ext cx="8823960" cy="360734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AU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3109C-F475-ED4A-AD09-F93F91C85F71}" type="datetimeFigureOut">
              <a:rPr lang="en-US" smtClean="0"/>
              <a:pPr/>
              <a:t>7/3/13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1A144D4-FA09-8C4B-A0E5-A7B3028033A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AU" smtClean="0"/>
              <a:t>Click to edit Master text styles</a:t>
            </a:r>
          </a:p>
          <a:p>
            <a:pPr lvl="1" eaLnBrk="1" latinLnBrk="0" hangingPunct="1"/>
            <a:r>
              <a:rPr lang="en-AU" smtClean="0"/>
              <a:t>Second level</a:t>
            </a:r>
          </a:p>
          <a:p>
            <a:pPr lvl="2" eaLnBrk="1" latinLnBrk="0" hangingPunct="1"/>
            <a:r>
              <a:rPr lang="en-AU" smtClean="0"/>
              <a:t>Third level</a:t>
            </a:r>
          </a:p>
          <a:p>
            <a:pPr lvl="3" eaLnBrk="1" latinLnBrk="0" hangingPunct="1"/>
            <a:r>
              <a:rPr lang="en-AU" smtClean="0"/>
              <a:t>Fourth level</a:t>
            </a:r>
          </a:p>
          <a:p>
            <a:pPr lvl="4" eaLnBrk="1" latinLnBrk="0" hangingPunct="1"/>
            <a:r>
              <a:rPr lang="en-AU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AU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3109C-F475-ED4A-AD09-F93F91C85F71}" type="datetimeFigureOut">
              <a:rPr lang="en-US" smtClean="0"/>
              <a:pPr/>
              <a:t>7/3/13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A144D4-FA09-8C4B-A0E5-A7B3028033A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AU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AU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0563109C-F475-ED4A-AD09-F93F91C85F71}" type="datetimeFigureOut">
              <a:rPr lang="en-US" smtClean="0"/>
              <a:pPr/>
              <a:t>7/3/13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144D4-FA09-8C4B-A0E5-A7B3028033A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AU" smtClean="0"/>
              <a:t>Click to edit Master text styles</a:t>
            </a:r>
          </a:p>
          <a:p>
            <a:pPr lvl="1" eaLnBrk="1" latinLnBrk="0" hangingPunct="1"/>
            <a:r>
              <a:rPr lang="en-AU" smtClean="0"/>
              <a:t>Second level</a:t>
            </a:r>
          </a:p>
          <a:p>
            <a:pPr lvl="2" eaLnBrk="1" latinLnBrk="0" hangingPunct="1"/>
            <a:r>
              <a:rPr lang="en-AU" smtClean="0"/>
              <a:t>Third level</a:t>
            </a:r>
          </a:p>
          <a:p>
            <a:pPr lvl="3" eaLnBrk="1" latinLnBrk="0" hangingPunct="1"/>
            <a:r>
              <a:rPr lang="en-AU" smtClean="0"/>
              <a:t>Fourth level</a:t>
            </a:r>
          </a:p>
          <a:p>
            <a:pPr lvl="4" eaLnBrk="1" latinLnBrk="0" hangingPunct="1"/>
            <a:r>
              <a:rPr lang="en-AU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AU" smtClean="0"/>
              <a:t>Click to edit Master text styles</a:t>
            </a:r>
          </a:p>
          <a:p>
            <a:pPr lvl="1" eaLnBrk="1" latinLnBrk="0" hangingPunct="1"/>
            <a:r>
              <a:rPr lang="en-AU" smtClean="0"/>
              <a:t>Second level</a:t>
            </a:r>
          </a:p>
          <a:p>
            <a:pPr lvl="2" eaLnBrk="1" latinLnBrk="0" hangingPunct="1"/>
            <a:r>
              <a:rPr lang="en-AU" smtClean="0"/>
              <a:t>Third level</a:t>
            </a:r>
          </a:p>
          <a:p>
            <a:pPr lvl="3" eaLnBrk="1" latinLnBrk="0" hangingPunct="1"/>
            <a:r>
              <a:rPr lang="en-AU" smtClean="0"/>
              <a:t>Fourth level</a:t>
            </a:r>
          </a:p>
          <a:p>
            <a:pPr lvl="4" eaLnBrk="1" latinLnBrk="0" hangingPunct="1"/>
            <a:r>
              <a:rPr lang="en-AU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AU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AU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3109C-F475-ED4A-AD09-F93F91C85F71}" type="datetimeFigureOut">
              <a:rPr lang="en-US" smtClean="0"/>
              <a:pPr/>
              <a:t>7/3/13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AU" smtClean="0"/>
              <a:t>Click to edit Master text styles</a:t>
            </a:r>
          </a:p>
          <a:p>
            <a:pPr lvl="1" eaLnBrk="1" latinLnBrk="0" hangingPunct="1"/>
            <a:r>
              <a:rPr lang="en-AU" smtClean="0"/>
              <a:t>Second level</a:t>
            </a:r>
          </a:p>
          <a:p>
            <a:pPr lvl="2" eaLnBrk="1" latinLnBrk="0" hangingPunct="1"/>
            <a:r>
              <a:rPr lang="en-AU" smtClean="0"/>
              <a:t>Third level</a:t>
            </a:r>
          </a:p>
          <a:p>
            <a:pPr lvl="3" eaLnBrk="1" latinLnBrk="0" hangingPunct="1"/>
            <a:r>
              <a:rPr lang="en-AU" smtClean="0"/>
              <a:t>Fourth level</a:t>
            </a:r>
          </a:p>
          <a:p>
            <a:pPr lvl="4" eaLnBrk="1" latinLnBrk="0" hangingPunct="1"/>
            <a:r>
              <a:rPr lang="en-AU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AU" smtClean="0"/>
              <a:t>Click to edit Master text styles</a:t>
            </a:r>
          </a:p>
          <a:p>
            <a:pPr lvl="1" eaLnBrk="1" latinLnBrk="0" hangingPunct="1"/>
            <a:r>
              <a:rPr lang="en-AU" smtClean="0"/>
              <a:t>Second level</a:t>
            </a:r>
          </a:p>
          <a:p>
            <a:pPr lvl="2" eaLnBrk="1" latinLnBrk="0" hangingPunct="1"/>
            <a:r>
              <a:rPr lang="en-AU" smtClean="0"/>
              <a:t>Third level</a:t>
            </a:r>
          </a:p>
          <a:p>
            <a:pPr lvl="3" eaLnBrk="1" latinLnBrk="0" hangingPunct="1"/>
            <a:r>
              <a:rPr lang="en-AU" smtClean="0"/>
              <a:t>Fourth level</a:t>
            </a:r>
          </a:p>
          <a:p>
            <a:pPr lvl="4" eaLnBrk="1" latinLnBrk="0" hangingPunct="1"/>
            <a:r>
              <a:rPr lang="en-AU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1A144D4-FA09-8C4B-A0E5-A7B3028033A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AU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AU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3109C-F475-ED4A-AD09-F93F91C85F71}" type="datetimeFigureOut">
              <a:rPr lang="en-US" smtClean="0"/>
              <a:pPr/>
              <a:t>7/3/13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1A144D4-FA09-8C4B-A0E5-A7B3028033A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3109C-F475-ED4A-AD09-F93F91C85F71}" type="datetimeFigureOut">
              <a:rPr lang="en-US" smtClean="0"/>
              <a:pPr/>
              <a:t>7/3/13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A144D4-FA09-8C4B-A0E5-A7B3028033A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AU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AU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AU" smtClean="0"/>
              <a:t>Click to edit Master text styles</a:t>
            </a:r>
          </a:p>
          <a:p>
            <a:pPr lvl="1" eaLnBrk="1" latinLnBrk="0" hangingPunct="1"/>
            <a:r>
              <a:rPr lang="en-AU" smtClean="0"/>
              <a:t>Second level</a:t>
            </a:r>
          </a:p>
          <a:p>
            <a:pPr lvl="2" eaLnBrk="1" latinLnBrk="0" hangingPunct="1"/>
            <a:r>
              <a:rPr lang="en-AU" smtClean="0"/>
              <a:t>Third level</a:t>
            </a:r>
          </a:p>
          <a:p>
            <a:pPr lvl="3" eaLnBrk="1" latinLnBrk="0" hangingPunct="1"/>
            <a:r>
              <a:rPr lang="en-AU" smtClean="0"/>
              <a:t>Fourth level</a:t>
            </a:r>
          </a:p>
          <a:p>
            <a:pPr lvl="4" eaLnBrk="1" latinLnBrk="0" hangingPunct="1"/>
            <a:r>
              <a:rPr lang="en-AU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A144D4-FA09-8C4B-A0E5-A7B3028033A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3109C-F475-ED4A-AD09-F93F91C85F71}" type="datetimeFigureOut">
              <a:rPr lang="en-US" smtClean="0"/>
              <a:pPr/>
              <a:t>7/3/13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1A144D4-FA09-8C4B-A0E5-A7B3028033A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AU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AU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AU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0563109C-F475-ED4A-AD09-F93F91C85F71}" type="datetimeFigureOut">
              <a:rPr lang="en-US" smtClean="0"/>
              <a:pPr/>
              <a:t>7/3/13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AU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AU" smtClean="0"/>
              <a:t>Click to edit Master text styles</a:t>
            </a:r>
          </a:p>
          <a:p>
            <a:pPr lvl="1" eaLnBrk="1" latinLnBrk="0" hangingPunct="1"/>
            <a:r>
              <a:rPr lang="en-AU" smtClean="0"/>
              <a:t>Second level</a:t>
            </a:r>
          </a:p>
          <a:p>
            <a:pPr lvl="2" eaLnBrk="1" latinLnBrk="0" hangingPunct="1"/>
            <a:r>
              <a:rPr lang="en-AU" smtClean="0"/>
              <a:t>Third level</a:t>
            </a:r>
          </a:p>
          <a:p>
            <a:pPr lvl="3" eaLnBrk="1" latinLnBrk="0" hangingPunct="1"/>
            <a:r>
              <a:rPr lang="en-AU" smtClean="0"/>
              <a:t>Fourth level</a:t>
            </a:r>
          </a:p>
          <a:p>
            <a:pPr lvl="4" eaLnBrk="1" latinLnBrk="0" hangingPunct="1"/>
            <a:r>
              <a:rPr lang="en-AU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3109C-F475-ED4A-AD09-F93F91C85F71}" type="datetimeFigureOut">
              <a:rPr lang="en-US" smtClean="0"/>
              <a:pPr/>
              <a:t>7/3/13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144D4-FA09-8C4B-A0E5-A7B3028033A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1A144D4-FA09-8C4B-A0E5-A7B3028033A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AU" smtClean="0"/>
              <a:t>Click to edit Master text styles</a:t>
            </a:r>
          </a:p>
          <a:p>
            <a:pPr lvl="1" eaLnBrk="1" latinLnBrk="0" hangingPunct="1"/>
            <a:r>
              <a:rPr lang="en-AU" smtClean="0"/>
              <a:t>Second level</a:t>
            </a:r>
          </a:p>
          <a:p>
            <a:pPr lvl="2" eaLnBrk="1" latinLnBrk="0" hangingPunct="1"/>
            <a:r>
              <a:rPr lang="en-AU" smtClean="0"/>
              <a:t>Third level</a:t>
            </a:r>
          </a:p>
          <a:p>
            <a:pPr lvl="3" eaLnBrk="1" latinLnBrk="0" hangingPunct="1"/>
            <a:r>
              <a:rPr lang="en-AU" smtClean="0"/>
              <a:t>Fourth level</a:t>
            </a:r>
          </a:p>
          <a:p>
            <a:pPr lvl="4" eaLnBrk="1" latinLnBrk="0" hangingPunct="1"/>
            <a:r>
              <a:rPr lang="en-AU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3109C-F475-ED4A-AD09-F93F91C85F71}" type="datetimeFigureOut">
              <a:rPr lang="en-US" smtClean="0"/>
              <a:pPr/>
              <a:t>7/3/13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AU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0563109C-F475-ED4A-AD09-F93F91C85F71}" type="datetimeFigureOut">
              <a:rPr lang="en-US" smtClean="0"/>
              <a:pPr/>
              <a:t>7/3/13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A144D4-FA09-8C4B-A0E5-A7B3028033A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AU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AU" smtClean="0"/>
              <a:t>Click to edit Master text styles</a:t>
            </a:r>
          </a:p>
          <a:p>
            <a:pPr lvl="1" eaLnBrk="1" latinLnBrk="0" hangingPunct="1"/>
            <a:r>
              <a:rPr kumimoji="0" lang="en-AU" smtClean="0"/>
              <a:t>Second level</a:t>
            </a:r>
          </a:p>
          <a:p>
            <a:pPr lvl="2" eaLnBrk="1" latinLnBrk="0" hangingPunct="1"/>
            <a:r>
              <a:rPr kumimoji="0" lang="en-AU" smtClean="0"/>
              <a:t>Third level</a:t>
            </a:r>
          </a:p>
          <a:p>
            <a:pPr lvl="3" eaLnBrk="1" latinLnBrk="0" hangingPunct="1"/>
            <a:r>
              <a:rPr kumimoji="0" lang="en-AU" smtClean="0"/>
              <a:t>Fourth level</a:t>
            </a:r>
          </a:p>
          <a:p>
            <a:pPr lvl="4" eaLnBrk="1" latinLnBrk="0" hangingPunct="1"/>
            <a:r>
              <a:rPr kumimoji="0" lang="en-AU" smtClean="0"/>
              <a:t>Fifth level</a:t>
            </a:r>
            <a:endParaRPr kumimoji="0" lang="en-US"/>
          </a:p>
        </p:txBody>
      </p:sp>
      <p:pic>
        <p:nvPicPr>
          <p:cNvPr id="20" name="Picture 19" descr=" pandanus thin strip 2.jp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52400" y="6123431"/>
            <a:ext cx="8830056" cy="31135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df"/><Relationship Id="rId3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eg"/><Relationship Id="rId3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4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8.jpeg"/><Relationship Id="rId3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0.jpeg"/><Relationship Id="rId3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7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8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6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body" idx="1"/>
          </p:nvPr>
        </p:nvSpPr>
        <p:spPr>
          <a:xfrm>
            <a:off x="1368426" y="2328333"/>
            <a:ext cx="6696074" cy="1259418"/>
          </a:xfrm>
        </p:spPr>
        <p:txBody>
          <a:bodyPr>
            <a:normAutofit/>
          </a:bodyPr>
          <a:lstStyle/>
          <a:p>
            <a:endParaRPr lang="en-AU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AU" dirty="0" smtClean="0">
                <a:solidFill>
                  <a:srgbClr val="4B5064"/>
                </a:solidFill>
              </a:rPr>
              <a:t> 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Palmerston / </a:t>
            </a:r>
            <a:r>
              <a:rPr lang="en-US" b="1" dirty="0" err="1" smtClean="0"/>
              <a:t>Tiwi</a:t>
            </a:r>
            <a:r>
              <a:rPr lang="en-US" b="1" dirty="0" smtClean="0"/>
              <a:t> Islands C4C </a:t>
            </a:r>
            <a:r>
              <a:rPr lang="en-AU" b="1" dirty="0" smtClean="0"/>
              <a:t>Participatory </a:t>
            </a:r>
            <a:r>
              <a:rPr lang="en-US" b="1" dirty="0" smtClean="0"/>
              <a:t>Evaluation Process </a:t>
            </a:r>
            <a:endParaRPr lang="en-AU" b="1" dirty="0"/>
          </a:p>
        </p:txBody>
      </p:sp>
      <p:pic>
        <p:nvPicPr>
          <p:cNvPr id="4" name="Picture 3" descr="Alberta's paintin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3837" y="3413253"/>
            <a:ext cx="3153664" cy="236524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5070" y="5778501"/>
            <a:ext cx="816865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Presented to the NT AES Regional Seminar 13 June 2013 by Nea Harrison </a:t>
            </a:r>
            <a:r>
              <a:rPr lang="en-AU" sz="1600" dirty="0" smtClean="0"/>
              <a:t>(Pandanus Evaluation &amp; Planning Services) and Therese Puruntatameri (Australian Red Cross NT)</a:t>
            </a:r>
          </a:p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57250" y="2645833"/>
            <a:ext cx="76374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Awarded the </a:t>
            </a:r>
            <a:r>
              <a:rPr lang="en-AU" dirty="0" smtClean="0"/>
              <a:t>2012 Australasian Evaluation Society Award for Excellence in Evaluation</a:t>
            </a:r>
          </a:p>
          <a:p>
            <a:pPr algn="ctr"/>
            <a:r>
              <a:rPr lang="en-AU" dirty="0" smtClean="0"/>
              <a:t>Community Development Award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1084"/>
            <a:ext cx="8229600" cy="931333"/>
          </a:xfrm>
        </p:spPr>
        <p:txBody>
          <a:bodyPr>
            <a:normAutofit/>
          </a:bodyPr>
          <a:lstStyle/>
          <a:p>
            <a:r>
              <a:rPr lang="en-AU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7148" y="1620935"/>
            <a:ext cx="3954441" cy="4733990"/>
          </a:xfrm>
        </p:spPr>
        <p:txBody>
          <a:bodyPr>
            <a:normAutofit fontScale="62500" lnSpcReduction="20000"/>
          </a:bodyPr>
          <a:lstStyle/>
          <a:p>
            <a:r>
              <a:rPr lang="en-AU" dirty="0" smtClean="0"/>
              <a:t>The Australian Red Cross NT manages the Palmerston and Tiwi islands Communities for Children (C4C) sites</a:t>
            </a:r>
          </a:p>
          <a:p>
            <a:endParaRPr lang="en-AU" dirty="0" smtClean="0"/>
          </a:p>
          <a:p>
            <a:r>
              <a:rPr lang="en-AU" dirty="0" smtClean="0"/>
              <a:t>Long term commitment to building the evaluation capacity of Local C4C Committee members as a way to </a:t>
            </a:r>
          </a:p>
          <a:p>
            <a:pPr lvl="1">
              <a:spcAft>
                <a:spcPts val="600"/>
              </a:spcAft>
            </a:pPr>
            <a:r>
              <a:rPr lang="en-AU" dirty="0" smtClean="0">
                <a:solidFill>
                  <a:srgbClr val="4B5064"/>
                </a:solidFill>
              </a:rPr>
              <a:t>strengthen community decision-making</a:t>
            </a:r>
          </a:p>
          <a:p>
            <a:pPr lvl="1">
              <a:spcAft>
                <a:spcPts val="600"/>
              </a:spcAft>
            </a:pPr>
            <a:r>
              <a:rPr lang="en-AU" dirty="0" smtClean="0">
                <a:solidFill>
                  <a:srgbClr val="4B5064"/>
                </a:solidFill>
              </a:rPr>
              <a:t>increase the quality of programs </a:t>
            </a:r>
          </a:p>
          <a:p>
            <a:pPr lvl="1">
              <a:spcAft>
                <a:spcPts val="600"/>
              </a:spcAft>
            </a:pPr>
            <a:r>
              <a:rPr lang="en-AU" dirty="0" smtClean="0">
                <a:solidFill>
                  <a:srgbClr val="4B5064"/>
                </a:solidFill>
              </a:rPr>
              <a:t>Programs are more responsive to community needs </a:t>
            </a:r>
          </a:p>
          <a:p>
            <a:pPr>
              <a:spcAft>
                <a:spcPts val="600"/>
              </a:spcAft>
              <a:buNone/>
            </a:pPr>
            <a:endParaRPr lang="en-AU" dirty="0" smtClean="0"/>
          </a:p>
          <a:p>
            <a:pPr>
              <a:spcAft>
                <a:spcPts val="600"/>
              </a:spcAft>
            </a:pPr>
            <a:r>
              <a:rPr lang="en-US" dirty="0" smtClean="0"/>
              <a:t>The design of the Program was influenced by:</a:t>
            </a:r>
          </a:p>
          <a:p>
            <a:pPr lvl="1">
              <a:spcAft>
                <a:spcPts val="1200"/>
              </a:spcAft>
            </a:pPr>
            <a:r>
              <a:rPr lang="en-US" dirty="0" smtClean="0">
                <a:solidFill>
                  <a:srgbClr val="4B5064"/>
                </a:solidFill>
              </a:rPr>
              <a:t>extensive community consultation with </a:t>
            </a:r>
            <a:r>
              <a:rPr lang="en-US" dirty="0" err="1" smtClean="0">
                <a:solidFill>
                  <a:srgbClr val="4B5064"/>
                </a:solidFill>
              </a:rPr>
              <a:t>Tiwi</a:t>
            </a:r>
            <a:r>
              <a:rPr lang="en-US" dirty="0" smtClean="0">
                <a:solidFill>
                  <a:srgbClr val="4B5064"/>
                </a:solidFill>
              </a:rPr>
              <a:t> people to plan the new program</a:t>
            </a: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rgbClr val="4B5064"/>
                </a:solidFill>
              </a:rPr>
              <a:t>results of the evaluation of the first C4C Program in </a:t>
            </a:r>
            <a:r>
              <a:rPr lang="en-US" dirty="0" err="1" smtClean="0">
                <a:solidFill>
                  <a:srgbClr val="4B5064"/>
                </a:solidFill>
              </a:rPr>
              <a:t>Tiwi</a:t>
            </a:r>
            <a:r>
              <a:rPr lang="en-US" dirty="0" smtClean="0">
                <a:solidFill>
                  <a:srgbClr val="4B5064"/>
                </a:solidFill>
              </a:rPr>
              <a:t> Islands and Palmerston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AU" dirty="0" smtClean="0"/>
          </a:p>
          <a:p>
            <a:endParaRPr lang="en-AU" dirty="0" smtClean="0"/>
          </a:p>
          <a:p>
            <a:endParaRPr lang="en-AU" dirty="0" smtClean="0"/>
          </a:p>
          <a:p>
            <a:endParaRPr lang="en-AU" dirty="0" smtClean="0"/>
          </a:p>
          <a:p>
            <a:endParaRPr lang="en-US" dirty="0"/>
          </a:p>
        </p:txBody>
      </p:sp>
      <p:pic>
        <p:nvPicPr>
          <p:cNvPr id="5" name="Content Placeholder 4" descr="Nguiu school kids performing their song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236720" y="1830081"/>
            <a:ext cx="4450080" cy="296903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Model</a:t>
            </a:r>
            <a:endParaRPr lang="en-US" dirty="0"/>
          </a:p>
        </p:txBody>
      </p:sp>
      <p:pic>
        <p:nvPicPr>
          <p:cNvPr id="5" name="Content Placeholder 4" descr="Nguiu interview with song Project March 2011.jpg"/>
          <p:cNvPicPr>
            <a:picLocks noGrp="1" noChangeAspect="1"/>
          </p:cNvPicPr>
          <p:nvPr>
            <p:ph sz="half" idx="1"/>
          </p:nvPr>
        </p:nvPicPr>
        <p:blipFill>
          <a:blip r:embed="rId3"/>
          <a:srcRect t="-27280" b="-27280"/>
          <a:stretch>
            <a:fillRect/>
          </a:stretch>
        </p:blipFill>
        <p:spPr/>
      </p:pic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519083" y="1371600"/>
            <a:ext cx="4320117" cy="4544483"/>
          </a:xfrm>
        </p:spPr>
        <p:txBody>
          <a:bodyPr>
            <a:normAutofit fontScale="25000" lnSpcReduction="20000"/>
          </a:bodyPr>
          <a:lstStyle/>
          <a:p>
            <a:pPr>
              <a:spcAft>
                <a:spcPts val="600"/>
              </a:spcAft>
            </a:pPr>
            <a:r>
              <a:rPr lang="en-US" sz="7200" dirty="0" smtClean="0">
                <a:solidFill>
                  <a:schemeClr val="tx2">
                    <a:lumMod val="50000"/>
                  </a:schemeClr>
                </a:solidFill>
              </a:rPr>
              <a:t>Establish and support local committees and a Joint committee to make decisions</a:t>
            </a:r>
          </a:p>
          <a:p>
            <a:pPr lvl="1">
              <a:spcAft>
                <a:spcPts val="600"/>
              </a:spcAft>
            </a:pPr>
            <a:r>
              <a:rPr lang="en-US" sz="5600" dirty="0" smtClean="0">
                <a:solidFill>
                  <a:srgbClr val="4B5064"/>
                </a:solidFill>
              </a:rPr>
              <a:t>To build local decision making capacity and </a:t>
            </a:r>
          </a:p>
          <a:p>
            <a:pPr lvl="1">
              <a:spcAft>
                <a:spcPts val="600"/>
              </a:spcAft>
            </a:pPr>
            <a:r>
              <a:rPr lang="en-US" sz="5600" dirty="0" smtClean="0">
                <a:solidFill>
                  <a:srgbClr val="4B5064"/>
                </a:solidFill>
              </a:rPr>
              <a:t>Ensure community input to decisions made about what programs to fund and how to deliver them</a:t>
            </a:r>
            <a:endParaRPr lang="en-AU" sz="4000" dirty="0" smtClean="0"/>
          </a:p>
          <a:p>
            <a:pPr>
              <a:spcAft>
                <a:spcPts val="600"/>
              </a:spcAft>
            </a:pPr>
            <a:r>
              <a:rPr lang="en-US" sz="7200" dirty="0" smtClean="0"/>
              <a:t>Employ local people in key roles</a:t>
            </a:r>
          </a:p>
          <a:p>
            <a:pPr lvl="1">
              <a:spcAft>
                <a:spcPts val="600"/>
              </a:spcAft>
            </a:pPr>
            <a:r>
              <a:rPr lang="en-US" sz="5600" dirty="0" smtClean="0">
                <a:solidFill>
                  <a:srgbClr val="4B5064"/>
                </a:solidFill>
              </a:rPr>
              <a:t>Nimarra workers  from </a:t>
            </a:r>
            <a:r>
              <a:rPr lang="en-AU" sz="5600" dirty="0" smtClean="0">
                <a:solidFill>
                  <a:srgbClr val="4B5064"/>
                </a:solidFill>
              </a:rPr>
              <a:t> each </a:t>
            </a:r>
            <a:r>
              <a:rPr lang="en-US" sz="5600" dirty="0" err="1" smtClean="0">
                <a:solidFill>
                  <a:srgbClr val="4B5064"/>
                </a:solidFill>
              </a:rPr>
              <a:t>Tiwi</a:t>
            </a:r>
            <a:r>
              <a:rPr lang="en-US" sz="5600" dirty="0" smtClean="0">
                <a:solidFill>
                  <a:srgbClr val="4B5064"/>
                </a:solidFill>
              </a:rPr>
              <a:t> Islands </a:t>
            </a:r>
            <a:r>
              <a:rPr lang="en-AU" sz="5600" dirty="0" smtClean="0">
                <a:solidFill>
                  <a:srgbClr val="4B5064"/>
                </a:solidFill>
              </a:rPr>
              <a:t>communities support the ARC</a:t>
            </a:r>
          </a:p>
          <a:p>
            <a:pPr lvl="1">
              <a:spcAft>
                <a:spcPts val="600"/>
              </a:spcAft>
            </a:pPr>
            <a:r>
              <a:rPr lang="en-AU" sz="5600" dirty="0" smtClean="0">
                <a:solidFill>
                  <a:srgbClr val="4B5064"/>
                </a:solidFill>
              </a:rPr>
              <a:t>Nimarra Worker Coordinator </a:t>
            </a:r>
          </a:p>
          <a:p>
            <a:pPr lvl="1">
              <a:spcAft>
                <a:spcPts val="600"/>
              </a:spcAft>
            </a:pPr>
            <a:r>
              <a:rPr lang="en-AU" sz="5600" dirty="0" smtClean="0">
                <a:solidFill>
                  <a:srgbClr val="4B5064"/>
                </a:solidFill>
              </a:rPr>
              <a:t>Palmerston Project Officers</a:t>
            </a:r>
            <a:endParaRPr lang="en-US" sz="4000" dirty="0" smtClean="0"/>
          </a:p>
          <a:p>
            <a:pPr>
              <a:spcAft>
                <a:spcPts val="600"/>
              </a:spcAft>
            </a:pPr>
            <a:endParaRPr lang="en-AU" sz="4000" dirty="0" smtClean="0"/>
          </a:p>
          <a:p>
            <a:pPr>
              <a:spcAft>
                <a:spcPts val="600"/>
              </a:spcAft>
            </a:pPr>
            <a:r>
              <a:rPr lang="en-US" sz="7200" dirty="0" smtClean="0"/>
              <a:t>Contract an evaluator to work beside the Project</a:t>
            </a:r>
          </a:p>
          <a:p>
            <a:pPr lvl="1">
              <a:spcAft>
                <a:spcPts val="600"/>
              </a:spcAft>
            </a:pPr>
            <a:r>
              <a:rPr lang="en-US" sz="5600" dirty="0" smtClean="0">
                <a:solidFill>
                  <a:srgbClr val="4B5064"/>
                </a:solidFill>
              </a:rPr>
              <a:t>to train and work with local evaluation teams</a:t>
            </a:r>
            <a:endParaRPr lang="en-AU" sz="5600" dirty="0" smtClean="0">
              <a:solidFill>
                <a:srgbClr val="4B5064"/>
              </a:solidFill>
            </a:endParaRPr>
          </a:p>
          <a:p>
            <a:pPr lvl="1">
              <a:spcAft>
                <a:spcPts val="600"/>
              </a:spcAft>
            </a:pPr>
            <a:r>
              <a:rPr lang="en-AU" sz="5600" dirty="0" smtClean="0">
                <a:solidFill>
                  <a:srgbClr val="4B5064"/>
                </a:solidFill>
              </a:rPr>
              <a:t>and with community Partners to support their monitoring and review </a:t>
            </a:r>
            <a:r>
              <a:rPr lang="en-AU" sz="6400" dirty="0" smtClean="0">
                <a:solidFill>
                  <a:srgbClr val="4B5064"/>
                </a:solidFill>
              </a:rPr>
              <a:t>activities</a:t>
            </a:r>
          </a:p>
          <a:p>
            <a:pPr>
              <a:buNone/>
            </a:pPr>
            <a:r>
              <a:rPr lang="en-AU" sz="5600" dirty="0" smtClean="0"/>
              <a:t> 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elements of the evaluation process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pPr lvl="0">
              <a:spcAft>
                <a:spcPts val="1800"/>
              </a:spcAft>
            </a:pPr>
            <a:r>
              <a:rPr lang="en-AU" sz="1882" dirty="0" smtClean="0"/>
              <a:t>Strengthening evaluation capacity of Local Committee members and Community Partner agency staff to manage and conduct responsive evaluation through regular workshops and meetings</a:t>
            </a:r>
          </a:p>
          <a:p>
            <a:pPr lvl="0">
              <a:spcAft>
                <a:spcPts val="1800"/>
              </a:spcAft>
            </a:pPr>
            <a:r>
              <a:rPr lang="en-AU" sz="1882" dirty="0" smtClean="0"/>
              <a:t>Participatory development of a monitoring and evaluation framework</a:t>
            </a:r>
          </a:p>
          <a:p>
            <a:pPr lvl="0">
              <a:spcAft>
                <a:spcPts val="1800"/>
              </a:spcAft>
            </a:pPr>
            <a:r>
              <a:rPr lang="en-AU" sz="1882" dirty="0" smtClean="0"/>
              <a:t>Regular reports and review of evaluation findings with Community partners and community members to support learning and reflection</a:t>
            </a:r>
          </a:p>
          <a:p>
            <a:endParaRPr lang="en-US" dirty="0"/>
          </a:p>
        </p:txBody>
      </p:sp>
      <p:pic>
        <p:nvPicPr>
          <p:cNvPr id="9" name="Content Placeholder 8" descr="Narelle facilitating PFC with particpants- March 2011.jp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-24487" b="-24487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Strengthening evaluation capacity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Aft>
                <a:spcPts val="2400"/>
              </a:spcAft>
            </a:pPr>
            <a:r>
              <a:rPr lang="en-AU" dirty="0" smtClean="0"/>
              <a:t>Training local evaluation teams in evaluation methods  </a:t>
            </a:r>
          </a:p>
          <a:p>
            <a:pPr lvl="0">
              <a:spcAft>
                <a:spcPts val="2400"/>
              </a:spcAft>
            </a:pPr>
            <a:r>
              <a:rPr lang="en-AU" dirty="0" smtClean="0"/>
              <a:t>Evaluation training and support for Tiwi Islands community members to participate in evaluation of local activities and regular feedback to community about local activities</a:t>
            </a:r>
          </a:p>
          <a:p>
            <a:pPr lvl="0">
              <a:spcAft>
                <a:spcPts val="2400"/>
              </a:spcAft>
            </a:pPr>
            <a:r>
              <a:rPr lang="en-AU" dirty="0" smtClean="0"/>
              <a:t>Strengthening the evaluation knowledge and skills of community partners through regular skills development and evaluation review workshops</a:t>
            </a:r>
          </a:p>
          <a:p>
            <a:pPr lvl="0">
              <a:spcAft>
                <a:spcPts val="2400"/>
              </a:spcAft>
            </a:pPr>
            <a:r>
              <a:rPr lang="en-AU" dirty="0" smtClean="0"/>
              <a:t>Support to community partners in the development of monitoring and evaluation tools for their C4C Activities</a:t>
            </a:r>
          </a:p>
          <a:p>
            <a:pPr>
              <a:spcAft>
                <a:spcPts val="1200"/>
              </a:spcAft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B5064"/>
                </a:solidFill>
              </a:rPr>
              <a:t>Evaluation planning and training </a:t>
            </a:r>
            <a:endParaRPr lang="en-US" dirty="0">
              <a:solidFill>
                <a:srgbClr val="4B506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AU" smtClean="0"/>
          </a:p>
          <a:p>
            <a:endParaRPr lang="en-US" dirty="0"/>
          </a:p>
        </p:txBody>
      </p:sp>
      <p:pic>
        <p:nvPicPr>
          <p:cNvPr id="5" name="Content Placeholder 4" descr="P1010020.jpg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 t="-23155" b="-23155"/>
          <a:stretch>
            <a:fillRect/>
          </a:stretch>
        </p:blipFill>
        <p:spPr/>
      </p:pic>
      <p:pic>
        <p:nvPicPr>
          <p:cNvPr id="18" name="Content Placeholder 4" descr="Narelle facilitating PFC evaluatio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2623030"/>
            <a:ext cx="4038600" cy="3028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AU" sz="2400" dirty="0" smtClean="0">
                <a:solidFill>
                  <a:srgbClr val="4B5064"/>
                </a:solidFill>
              </a:rPr>
              <a:t>Participatory development of a monitoring and evaluation framework</a:t>
            </a:r>
            <a:endParaRPr lang="en-US" sz="2400" dirty="0">
              <a:solidFill>
                <a:srgbClr val="4B506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 lvl="0">
              <a:spcAft>
                <a:spcPts val="3000"/>
              </a:spcAft>
            </a:pPr>
            <a:r>
              <a:rPr lang="en-AU" dirty="0" smtClean="0"/>
              <a:t>Development of a program logic to describe the program theory and intent</a:t>
            </a:r>
          </a:p>
          <a:p>
            <a:pPr lvl="1">
              <a:spcAft>
                <a:spcPts val="3000"/>
              </a:spcAft>
            </a:pPr>
            <a:r>
              <a:rPr lang="en-AU" dirty="0" smtClean="0">
                <a:solidFill>
                  <a:srgbClr val="4B5064"/>
                </a:solidFill>
              </a:rPr>
              <a:t>And individual program logic models for each C4C Activity</a:t>
            </a:r>
          </a:p>
          <a:p>
            <a:pPr lvl="0">
              <a:spcAft>
                <a:spcPts val="3000"/>
              </a:spcAft>
            </a:pPr>
            <a:r>
              <a:rPr lang="en-AU" dirty="0" smtClean="0"/>
              <a:t>Development of key evaluation questions</a:t>
            </a:r>
          </a:p>
          <a:p>
            <a:pPr lvl="0">
              <a:spcAft>
                <a:spcPts val="3000"/>
              </a:spcAft>
            </a:pPr>
            <a:r>
              <a:rPr lang="en-AU" dirty="0" smtClean="0"/>
              <a:t>Development of quality rubric to articulate expectations for a quality program and guide the assessment of the quality and value of the C4C Activities</a:t>
            </a:r>
          </a:p>
          <a:p>
            <a:pPr lvl="0">
              <a:spcAft>
                <a:spcPts val="3000"/>
              </a:spcAft>
            </a:pPr>
            <a:r>
              <a:rPr lang="en-AU" dirty="0" smtClean="0"/>
              <a:t>Establishment of a systematic monitoring and evaluation process that enabled an evidence base to be built and tested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479" y="-346467"/>
            <a:ext cx="6649720" cy="94101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excerpt from ARC Rubric.pdf"/>
          <p:cNvPicPr>
            <a:picLocks noGrp="1" noChangeAspect="1"/>
          </p:cNvPicPr>
          <p:nvPr>
            <p:ph sz="quarter" idx="4294967295"/>
          </p:nvPr>
        </p:nvPicPr>
        <mc:AlternateContent>
          <mc:Choice xmlns:ma="http://schemas.microsoft.com/office/mac/drawingml/2008/main" Requires="ma">
            <p:blipFill>
              <a:blip r:embed="rId2"/>
              <a:srcRect l="-15721" r="-15721"/>
              <a:stretch>
                <a:fillRect/>
              </a:stretch>
            </p:blipFill>
          </mc:Choice>
          <mc:Fallback>
            <p:blipFill>
              <a:blip r:embed="rId3"/>
              <a:srcRect l="-15721" r="-15721"/>
              <a:stretch>
                <a:fillRect/>
              </a:stretch>
            </p:blipFill>
          </mc:Fallback>
        </mc:AlternateContent>
        <p:spPr>
          <a:xfrm>
            <a:off x="-1545167" y="-539749"/>
            <a:ext cx="11504084" cy="734735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457200" y="268288"/>
            <a:ext cx="7772400" cy="578379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Data collection workshops</a:t>
            </a:r>
            <a:endParaRPr lang="en-US" dirty="0"/>
          </a:p>
        </p:txBody>
      </p:sp>
      <p:pic>
        <p:nvPicPr>
          <p:cNvPr id="6" name="Picture 5" descr="Ron and Pious Milikapiti eval feedback March 20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69904"/>
            <a:ext cx="3035524" cy="4047366"/>
          </a:xfrm>
          <a:prstGeom prst="rect">
            <a:avLst/>
          </a:prstGeom>
        </p:spPr>
      </p:pic>
      <p:pic>
        <p:nvPicPr>
          <p:cNvPr id="9" name="Content Placeholder 23" descr="Data collection at Pirlangimpi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1000" y="1269904"/>
            <a:ext cx="4038600" cy="3028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55083" y="179916"/>
            <a:ext cx="7774516" cy="582083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4B5064"/>
                </a:solidFill>
              </a:rPr>
              <a:t>Observation</a:t>
            </a:r>
            <a:endParaRPr lang="en-US" dirty="0">
              <a:solidFill>
                <a:srgbClr val="4B5064"/>
              </a:solidFill>
            </a:endParaRPr>
          </a:p>
        </p:txBody>
      </p:sp>
      <p:pic>
        <p:nvPicPr>
          <p:cNvPr id="6" name="Content Placeholder 5" descr="adults and kids at bush camp.jpg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4578349" y="761999"/>
            <a:ext cx="4038600" cy="3028950"/>
          </a:xfrm>
        </p:spPr>
      </p:pic>
      <p:pic>
        <p:nvPicPr>
          <p:cNvPr id="8" name="Content Placeholder 7" descr="PFC kids.jpg"/>
          <p:cNvPicPr>
            <a:picLocks noGrp="1" noChangeAspect="1"/>
          </p:cNvPicPr>
          <p:nvPr>
            <p:ph sz="half" idx="4294967295"/>
          </p:nvPr>
        </p:nvPicPr>
        <p:blipFill>
          <a:blip r:embed="rId3"/>
          <a:srcRect t="-23192" b="-23192"/>
          <a:stretch>
            <a:fillRect/>
          </a:stretch>
        </p:blipFill>
        <p:spPr>
          <a:xfrm>
            <a:off x="285749" y="552450"/>
            <a:ext cx="4038600" cy="4681538"/>
          </a:xfrm>
        </p:spPr>
      </p:pic>
      <p:pic>
        <p:nvPicPr>
          <p:cNvPr id="5" name="Content Placeholder 9" descr="Ron and kids bush camp nguiu.jpg"/>
          <p:cNvPicPr>
            <a:picLocks noChangeAspect="1"/>
          </p:cNvPicPr>
          <p:nvPr/>
        </p:nvPicPr>
        <p:blipFill>
          <a:blip r:embed="rId4"/>
          <a:srcRect t="-23192" b="-23192"/>
          <a:stretch>
            <a:fillRect/>
          </a:stretch>
        </p:blipFill>
        <p:spPr>
          <a:xfrm>
            <a:off x="4578349" y="3288572"/>
            <a:ext cx="3251200" cy="35694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Expert Panels</a:t>
            </a:r>
            <a:endParaRPr lang="en-US" dirty="0"/>
          </a:p>
        </p:txBody>
      </p:sp>
      <p:pic>
        <p:nvPicPr>
          <p:cNvPr id="9" name="Content Placeholder 8" descr="tiwi Palnning Day 5 December 2012.jp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-27280" b="-27280"/>
          <a:stretch>
            <a:fillRect/>
          </a:stretch>
        </p:blipFill>
        <p:spPr/>
      </p:pic>
      <p:pic>
        <p:nvPicPr>
          <p:cNvPr id="8" name="Content Placeholder 7" descr="Tiwi governance team using a ripple.jpg"/>
          <p:cNvPicPr>
            <a:picLocks noGrp="1" noChangeAspect="1"/>
          </p:cNvPicPr>
          <p:nvPr>
            <p:ph sz="half" idx="1"/>
          </p:nvPr>
        </p:nvPicPr>
        <p:blipFill>
          <a:blip r:embed="rId3"/>
          <a:srcRect t="-27280" b="-27280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2800" dirty="0" smtClean="0"/>
              <a:t>Regular reporting and review of evaluation findings 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lvl="0">
              <a:spcAft>
                <a:spcPts val="1200"/>
              </a:spcAft>
            </a:pPr>
            <a:r>
              <a:rPr lang="en-AU" dirty="0" smtClean="0"/>
              <a:t>Six monthly reports to the C4C Joint and Local Committees about evaluation activities and findings to enable ongoing reflection and improvement of Activities</a:t>
            </a:r>
          </a:p>
          <a:p>
            <a:pPr lvl="0">
              <a:spcAft>
                <a:spcPts val="1200"/>
              </a:spcAft>
            </a:pPr>
            <a:r>
              <a:rPr lang="en-AU" dirty="0" smtClean="0"/>
              <a:t>Feedback to Community Partners </a:t>
            </a:r>
          </a:p>
          <a:p>
            <a:pPr lvl="0">
              <a:spcAft>
                <a:spcPts val="1200"/>
              </a:spcAft>
            </a:pPr>
            <a:r>
              <a:rPr lang="en-AU" dirty="0" smtClean="0"/>
              <a:t>Feedback to community members and services after each data collection activity to share and review findings</a:t>
            </a:r>
          </a:p>
          <a:p>
            <a:pPr lvl="0">
              <a:spcAft>
                <a:spcPts val="1200"/>
              </a:spcAft>
            </a:pPr>
            <a:r>
              <a:rPr lang="en-AU" dirty="0" smtClean="0"/>
              <a:t>Participant evaluation workshop reports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169334"/>
            <a:ext cx="8577672" cy="751416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rgbClr val="323543"/>
                </a:solidFill>
              </a:rPr>
              <a:t>Feedback to committees and community members</a:t>
            </a:r>
            <a:endParaRPr lang="en-US" sz="2800" dirty="0">
              <a:solidFill>
                <a:srgbClr val="323543"/>
              </a:solidFill>
            </a:endParaRPr>
          </a:p>
        </p:txBody>
      </p:sp>
      <p:pic>
        <p:nvPicPr>
          <p:cNvPr id="5" name="Content Placeholder 4" descr="Joint management meeting 9.jp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-23192" b="-23192"/>
          <a:stretch>
            <a:fillRect/>
          </a:stretch>
        </p:blipFill>
        <p:spPr>
          <a:xfrm>
            <a:off x="301752" y="1371600"/>
            <a:ext cx="4038600" cy="4416399"/>
          </a:xfrm>
        </p:spPr>
      </p:pic>
      <p:pic>
        <p:nvPicPr>
          <p:cNvPr id="6" name="Content Placeholder 5" descr="P1000104.jpg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 t="-23192" b="-23192"/>
          <a:stretch>
            <a:fillRect/>
          </a:stretch>
        </p:blipFill>
        <p:spPr/>
      </p:pic>
      <p:sp>
        <p:nvSpPr>
          <p:cNvPr id="7" name="TextBox 6"/>
          <p:cNvSpPr txBox="1"/>
          <p:nvPr/>
        </p:nvSpPr>
        <p:spPr>
          <a:xfrm>
            <a:off x="457200" y="5418667"/>
            <a:ext cx="39102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Joint committee meeting in Darwin </a:t>
            </a:r>
            <a:endParaRPr lang="en-US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4800600" y="5418668"/>
            <a:ext cx="40788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Community feedback in </a:t>
            </a:r>
            <a:r>
              <a:rPr lang="en-AU" sz="1600" dirty="0" err="1" smtClean="0"/>
              <a:t>Wurrumiyanga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102" y="296333"/>
            <a:ext cx="3574415" cy="546481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8521" y="296333"/>
            <a:ext cx="4014470" cy="59517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4B5064"/>
                </a:solidFill>
              </a:rPr>
              <a:t>Use of findings</a:t>
            </a:r>
            <a:endParaRPr lang="en-US" dirty="0">
              <a:solidFill>
                <a:srgbClr val="4B5064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solidFill>
                  <a:srgbClr val="4B5064"/>
                </a:solidFill>
              </a:rPr>
              <a:t>Committees make decisions about what programs to:</a:t>
            </a:r>
          </a:p>
          <a:p>
            <a:pPr lvl="1">
              <a:buFont typeface="Wingdings" charset="2"/>
              <a:buChar char="Ø"/>
            </a:pPr>
            <a:r>
              <a:rPr lang="en-US" dirty="0" smtClean="0"/>
              <a:t> support</a:t>
            </a:r>
          </a:p>
          <a:p>
            <a:pPr lvl="1">
              <a:buFont typeface="Wingdings" charset="2"/>
              <a:buChar char="Ø"/>
            </a:pPr>
            <a:r>
              <a:rPr lang="en-US" dirty="0" smtClean="0"/>
              <a:t>fund and </a:t>
            </a:r>
          </a:p>
          <a:p>
            <a:pPr lvl="1">
              <a:buFont typeface="Wingdings" charset="2"/>
              <a:buChar char="Ø"/>
            </a:pPr>
            <a:r>
              <a:rPr lang="en-US" dirty="0" smtClean="0"/>
              <a:t>change</a:t>
            </a:r>
          </a:p>
          <a:p>
            <a:endParaRPr lang="en-US" dirty="0"/>
          </a:p>
        </p:txBody>
      </p:sp>
      <p:pic>
        <p:nvPicPr>
          <p:cNvPr id="8" name="Content Placeholder 7" descr="mili kids.jp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-23192" b="-23192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herese and La toy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444" y="1259579"/>
            <a:ext cx="8297357" cy="559842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0" y="228600"/>
            <a:ext cx="8534400" cy="758825"/>
          </a:xfrm>
        </p:spPr>
        <p:txBody>
          <a:bodyPr>
            <a:normAutofit fontScale="90000"/>
          </a:bodyPr>
          <a:lstStyle/>
          <a:p>
            <a:r>
              <a:rPr lang="en-AU" b="1" dirty="0" smtClean="0"/>
              <a:t/>
            </a:r>
            <a:br>
              <a:rPr lang="en-AU" b="1" dirty="0" smtClean="0"/>
            </a:br>
            <a:r>
              <a:rPr lang="en-AU" sz="3111" b="1" dirty="0" smtClean="0">
                <a:solidFill>
                  <a:srgbClr val="323543"/>
                </a:solidFill>
              </a:rPr>
              <a:t>Outcomes from the Evaluation processes</a:t>
            </a:r>
            <a:endParaRPr lang="en-US" sz="3111" dirty="0">
              <a:solidFill>
                <a:srgbClr val="32354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64584"/>
            <a:ext cx="8229601" cy="804334"/>
          </a:xfrm>
        </p:spPr>
        <p:txBody>
          <a:bodyPr>
            <a:noAutofit/>
          </a:bodyPr>
          <a:lstStyle/>
          <a:p>
            <a:r>
              <a:rPr lang="en-AU" sz="3200" dirty="0" smtClean="0">
                <a:solidFill>
                  <a:schemeClr val="tx2">
                    <a:lumMod val="75000"/>
                  </a:schemeClr>
                </a:solidFill>
              </a:rPr>
              <a:t>Outcomes for evaluation team members </a:t>
            </a:r>
            <a:endParaRPr lang="en-US" sz="3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AU" smtClean="0"/>
          </a:p>
          <a:p>
            <a:endParaRPr lang="en-AU" smtClean="0"/>
          </a:p>
          <a:p>
            <a:endParaRPr lang="en-AU" smtClean="0"/>
          </a:p>
          <a:p>
            <a:endParaRPr lang="en-AU" smtClean="0"/>
          </a:p>
          <a:p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457201" y="1447801"/>
            <a:ext cx="4038599" cy="4801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3"/>
              </a:buClr>
              <a:buFont typeface="Wingdings" charset="2"/>
              <a:buChar char="ü"/>
            </a:pPr>
            <a:r>
              <a:rPr lang="en-AU" sz="1600" dirty="0" smtClean="0"/>
              <a:t>Built confidence in ourselves</a:t>
            </a:r>
          </a:p>
          <a:p>
            <a:pPr>
              <a:buClr>
                <a:schemeClr val="accent3"/>
              </a:buClr>
              <a:buFont typeface="Wingdings" charset="2"/>
              <a:buChar char="ü"/>
            </a:pPr>
            <a:endParaRPr lang="en-AU" sz="1600" dirty="0" smtClean="0"/>
          </a:p>
          <a:p>
            <a:pPr>
              <a:buClr>
                <a:schemeClr val="accent3"/>
              </a:buClr>
              <a:buFont typeface="Wingdings" charset="2"/>
              <a:buChar char="ü"/>
            </a:pPr>
            <a:r>
              <a:rPr lang="en-AU" sz="1600" dirty="0" smtClean="0"/>
              <a:t>Learnt how gather information and evaluate programs</a:t>
            </a:r>
          </a:p>
          <a:p>
            <a:pPr>
              <a:buClr>
                <a:schemeClr val="accent3"/>
              </a:buClr>
              <a:buFont typeface="Wingdings" charset="2"/>
              <a:buChar char="ü"/>
            </a:pPr>
            <a:endParaRPr lang="en-AU" sz="1600" dirty="0" smtClean="0"/>
          </a:p>
          <a:p>
            <a:pPr>
              <a:buClr>
                <a:schemeClr val="accent3"/>
              </a:buClr>
              <a:buFont typeface="Wingdings" charset="2"/>
              <a:buChar char="ü"/>
            </a:pPr>
            <a:r>
              <a:rPr lang="en-AU" sz="1600" dirty="0" smtClean="0"/>
              <a:t>We developed and run the data collection workshops</a:t>
            </a:r>
          </a:p>
          <a:p>
            <a:pPr>
              <a:buClr>
                <a:schemeClr val="accent3"/>
              </a:buClr>
              <a:buFont typeface="Wingdings" charset="2"/>
              <a:buChar char="ü"/>
            </a:pPr>
            <a:endParaRPr lang="en-AU" sz="1600" dirty="0" smtClean="0"/>
          </a:p>
          <a:p>
            <a:pPr>
              <a:buClr>
                <a:schemeClr val="accent3"/>
              </a:buClr>
              <a:buFont typeface="Wingdings" charset="2"/>
              <a:buChar char="ü"/>
            </a:pPr>
            <a:r>
              <a:rPr lang="en-AU" sz="1600" dirty="0" smtClean="0"/>
              <a:t>We get more respect</a:t>
            </a:r>
          </a:p>
          <a:p>
            <a:pPr>
              <a:buClr>
                <a:schemeClr val="accent3"/>
              </a:buClr>
              <a:buFont typeface="Wingdings" charset="2"/>
              <a:buChar char="ü"/>
            </a:pPr>
            <a:endParaRPr lang="en-AU" sz="1600" dirty="0" smtClean="0"/>
          </a:p>
          <a:p>
            <a:pPr>
              <a:buClr>
                <a:schemeClr val="accent3"/>
              </a:buClr>
              <a:buFont typeface="Wingdings" charset="2"/>
              <a:buChar char="ü"/>
            </a:pPr>
            <a:r>
              <a:rPr lang="en-AU" sz="1600" dirty="0" smtClean="0"/>
              <a:t>We feel we are making a valuable contribution to the community</a:t>
            </a:r>
          </a:p>
          <a:p>
            <a:pPr>
              <a:buClr>
                <a:schemeClr val="accent3"/>
              </a:buClr>
              <a:buFont typeface="Wingdings" charset="2"/>
              <a:buChar char="ü"/>
            </a:pPr>
            <a:endParaRPr lang="en-AU" sz="1600" dirty="0" smtClean="0"/>
          </a:p>
          <a:p>
            <a:pPr>
              <a:buClr>
                <a:schemeClr val="accent3"/>
              </a:buClr>
              <a:buFont typeface="Wingdings" charset="2"/>
              <a:buChar char="ü"/>
            </a:pPr>
            <a:r>
              <a:rPr lang="en-AU" sz="1600" dirty="0" smtClean="0"/>
              <a:t>We see ourselves as valued members of the community and the program</a:t>
            </a:r>
          </a:p>
          <a:p>
            <a:pPr>
              <a:buClr>
                <a:schemeClr val="accent3"/>
              </a:buClr>
              <a:buFont typeface="Wingdings" charset="2"/>
              <a:buChar char="ü"/>
            </a:pPr>
            <a:endParaRPr lang="en-AU" sz="1600" dirty="0" smtClean="0"/>
          </a:p>
          <a:p>
            <a:pPr>
              <a:buClr>
                <a:schemeClr val="accent3"/>
              </a:buClr>
              <a:buFont typeface="Wingdings" charset="2"/>
              <a:buChar char="ü"/>
            </a:pPr>
            <a:r>
              <a:rPr lang="en-AU" sz="1600" dirty="0" smtClean="0"/>
              <a:t>It has led to new jobs or roles for all of us here at the conference </a:t>
            </a:r>
          </a:p>
          <a:p>
            <a:endParaRPr lang="en-US" dirty="0"/>
          </a:p>
        </p:txBody>
      </p:sp>
      <p:pic>
        <p:nvPicPr>
          <p:cNvPr id="7" name="Content Placeholder 6" descr="coonference team high quality.jpg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 t="-27280" b="-27280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2833"/>
            <a:ext cx="8229600" cy="857250"/>
          </a:xfrm>
        </p:spPr>
        <p:txBody>
          <a:bodyPr>
            <a:normAutofit/>
          </a:bodyPr>
          <a:lstStyle/>
          <a:p>
            <a:r>
              <a:rPr lang="en-AU" sz="4000" dirty="0" smtClean="0">
                <a:solidFill>
                  <a:srgbClr val="323543"/>
                </a:solidFill>
              </a:rPr>
              <a:t>Outcomes for committees</a:t>
            </a:r>
            <a:endParaRPr lang="en-US" sz="4000" dirty="0">
              <a:solidFill>
                <a:srgbClr val="32354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71600"/>
            <a:ext cx="4038600" cy="4983325"/>
          </a:xfrm>
        </p:spPr>
        <p:txBody>
          <a:bodyPr>
            <a:normAutofit fontScale="92500"/>
          </a:bodyPr>
          <a:lstStyle/>
          <a:p>
            <a:pPr>
              <a:spcAft>
                <a:spcPts val="600"/>
              </a:spcAft>
              <a:buNone/>
            </a:pPr>
            <a:r>
              <a:rPr lang="en-AU" dirty="0" smtClean="0"/>
              <a:t>Being involved in evaluation </a:t>
            </a:r>
          </a:p>
          <a:p>
            <a:pPr>
              <a:spcAft>
                <a:spcPts val="600"/>
              </a:spcAft>
              <a:buFont typeface="Wingdings" charset="2"/>
              <a:buChar char="ü"/>
            </a:pPr>
            <a:r>
              <a:rPr lang="en-AU" dirty="0" smtClean="0"/>
              <a:t>Shows committee members what to look for in a good program</a:t>
            </a:r>
          </a:p>
          <a:p>
            <a:pPr>
              <a:spcAft>
                <a:spcPts val="600"/>
              </a:spcAft>
              <a:buFont typeface="Wingdings" charset="2"/>
              <a:buChar char="ü"/>
            </a:pPr>
            <a:r>
              <a:rPr lang="en-AU" dirty="0" smtClean="0"/>
              <a:t>Helps committee members make decisions about:</a:t>
            </a:r>
          </a:p>
          <a:p>
            <a:pPr lvl="1">
              <a:spcAft>
                <a:spcPts val="600"/>
              </a:spcAft>
              <a:buFont typeface="Wingdings" charset="2"/>
              <a:buChar char="ü"/>
            </a:pPr>
            <a:r>
              <a:rPr lang="en-AU" dirty="0" smtClean="0"/>
              <a:t> which programs to support</a:t>
            </a:r>
          </a:p>
          <a:p>
            <a:pPr lvl="1">
              <a:spcAft>
                <a:spcPts val="600"/>
              </a:spcAft>
              <a:buFont typeface="Wingdings" charset="2"/>
              <a:buChar char="ü"/>
            </a:pPr>
            <a:r>
              <a:rPr lang="en-AU" dirty="0" smtClean="0"/>
              <a:t>what changes need to be made to improve programs</a:t>
            </a:r>
          </a:p>
          <a:p>
            <a:pPr>
              <a:spcAft>
                <a:spcPts val="600"/>
              </a:spcAft>
            </a:pPr>
            <a:endParaRPr lang="en-AU" dirty="0" smtClean="0"/>
          </a:p>
          <a:p>
            <a:pPr lvl="1">
              <a:spcAft>
                <a:spcPts val="600"/>
              </a:spcAft>
              <a:buNone/>
            </a:pPr>
            <a:endParaRPr lang="en-AU" dirty="0" smtClean="0"/>
          </a:p>
          <a:p>
            <a:pPr>
              <a:spcAft>
                <a:spcPts val="600"/>
              </a:spcAft>
            </a:pPr>
            <a:endParaRPr lang="en-AU" dirty="0" smtClean="0"/>
          </a:p>
          <a:p>
            <a:pPr>
              <a:spcAft>
                <a:spcPts val="600"/>
              </a:spcAft>
            </a:pPr>
            <a:endParaRPr lang="en-US" dirty="0"/>
          </a:p>
        </p:txBody>
      </p:sp>
      <p:pic>
        <p:nvPicPr>
          <p:cNvPr id="5" name="Content Placeholder 4" descr="Joint management meeting 2.jpg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 t="-23192" b="-23192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Outcomes for community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charset="2"/>
              <a:buChar char="ü"/>
            </a:pPr>
            <a:r>
              <a:rPr lang="en-AU" sz="2000" dirty="0" smtClean="0"/>
              <a:t>Gives people a much better knowledge of what the programs delivered in their community:</a:t>
            </a:r>
          </a:p>
          <a:p>
            <a:pPr lvl="1">
              <a:buFont typeface="Wingdings" charset="2"/>
              <a:buChar char="ü"/>
            </a:pPr>
            <a:r>
              <a:rPr lang="en-AU" sz="2000" dirty="0" smtClean="0"/>
              <a:t> aim to achieve</a:t>
            </a:r>
          </a:p>
          <a:p>
            <a:pPr lvl="1">
              <a:buFont typeface="Wingdings" charset="2"/>
              <a:buChar char="ü"/>
            </a:pPr>
            <a:r>
              <a:rPr lang="en-AU" sz="2000" dirty="0" smtClean="0"/>
              <a:t>what they should be doing</a:t>
            </a:r>
          </a:p>
          <a:p>
            <a:pPr lvl="1">
              <a:buFont typeface="Wingdings" charset="2"/>
              <a:buChar char="ü"/>
            </a:pPr>
            <a:endParaRPr lang="en-AU" sz="2000" dirty="0" smtClean="0"/>
          </a:p>
          <a:p>
            <a:pPr>
              <a:buFont typeface="Wingdings" charset="2"/>
              <a:buChar char="ü"/>
            </a:pPr>
            <a:r>
              <a:rPr lang="en-AU" sz="2000" dirty="0" smtClean="0"/>
              <a:t>Lets people hear stories of successes and failures</a:t>
            </a:r>
          </a:p>
          <a:p>
            <a:pPr>
              <a:buFont typeface="Wingdings" charset="2"/>
              <a:buChar char="ü"/>
            </a:pPr>
            <a:endParaRPr lang="en-AU" sz="2000" dirty="0" smtClean="0"/>
          </a:p>
          <a:p>
            <a:pPr>
              <a:buFont typeface="Wingdings" charset="2"/>
              <a:buChar char="ü"/>
            </a:pPr>
            <a:r>
              <a:rPr lang="en-AU" sz="2000" dirty="0" smtClean="0"/>
              <a:t>Gives community members influence over the programs run by external agencies</a:t>
            </a:r>
          </a:p>
          <a:p>
            <a:pPr>
              <a:buFont typeface="Wingdings" charset="2"/>
              <a:buChar char="ü"/>
            </a:pPr>
            <a:endParaRPr lang="en-AU" sz="2000" dirty="0" smtClean="0"/>
          </a:p>
          <a:p>
            <a:pPr>
              <a:buFont typeface="Wingdings" charset="2"/>
              <a:buChar char="ü"/>
            </a:pPr>
            <a:r>
              <a:rPr lang="en-AU" sz="2000" dirty="0" smtClean="0"/>
              <a:t>Ensures that programs benefit the community</a:t>
            </a:r>
          </a:p>
          <a:p>
            <a:endParaRPr lang="en-AU" dirty="0" smtClean="0"/>
          </a:p>
          <a:p>
            <a:endParaRPr lang="en-US" dirty="0"/>
          </a:p>
        </p:txBody>
      </p:sp>
      <p:pic>
        <p:nvPicPr>
          <p:cNvPr id="5" name="Content Placeholder 4" descr="Milikapiti evaluation team reviewing evaluation findings_5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495800" y="2550033"/>
            <a:ext cx="4038600" cy="30289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3075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Outcomes for families and children</a:t>
            </a:r>
            <a:endParaRPr lang="en-US" dirty="0"/>
          </a:p>
        </p:txBody>
      </p:sp>
      <p:pic>
        <p:nvPicPr>
          <p:cNvPr id="8" name="Content Placeholder 7" descr="PFC kids.jp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-23192" b="-23192"/>
          <a:stretch>
            <a:fillRect/>
          </a:stretch>
        </p:blipFill>
        <p:spPr/>
      </p:pic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>
              <a:spcAft>
                <a:spcPts val="600"/>
              </a:spcAft>
              <a:buClr>
                <a:schemeClr val="accent2"/>
              </a:buClr>
              <a:buNone/>
            </a:pPr>
            <a:r>
              <a:rPr lang="en-AU" sz="2286" dirty="0" smtClean="0"/>
              <a:t>As a result of the regular and open evaluation activities participants :</a:t>
            </a:r>
          </a:p>
          <a:p>
            <a:pPr lvl="1">
              <a:spcAft>
                <a:spcPts val="600"/>
              </a:spcAft>
              <a:buClr>
                <a:schemeClr val="accent2"/>
              </a:buClr>
              <a:buFont typeface="Wingdings" charset="2"/>
              <a:buChar char="ü"/>
            </a:pPr>
            <a:r>
              <a:rPr lang="en-AU" sz="2286" dirty="0" smtClean="0"/>
              <a:t>feel valued</a:t>
            </a:r>
          </a:p>
          <a:p>
            <a:pPr lvl="2">
              <a:spcAft>
                <a:spcPts val="600"/>
              </a:spcAft>
              <a:buFont typeface="Wingdings" charset="2"/>
              <a:buChar char="ü"/>
            </a:pPr>
            <a:r>
              <a:rPr lang="en-AU" sz="1886" dirty="0" smtClean="0"/>
              <a:t>They have been invited to have their say about their programs</a:t>
            </a:r>
          </a:p>
          <a:p>
            <a:pPr lvl="1">
              <a:spcAft>
                <a:spcPts val="600"/>
              </a:spcAft>
              <a:buClr>
                <a:schemeClr val="accent2"/>
              </a:buClr>
              <a:buFont typeface="Wingdings" charset="2"/>
              <a:buChar char="ü"/>
            </a:pPr>
            <a:r>
              <a:rPr lang="en-AU" sz="2286" dirty="0" smtClean="0"/>
              <a:t>are kept in the loop </a:t>
            </a:r>
          </a:p>
          <a:p>
            <a:pPr lvl="2">
              <a:spcAft>
                <a:spcPts val="600"/>
              </a:spcAft>
              <a:buFont typeface="Wingdings" charset="2"/>
              <a:buChar char="ü"/>
            </a:pPr>
            <a:r>
              <a:rPr lang="en-AU" sz="1886" dirty="0" smtClean="0"/>
              <a:t>we provide get regular feedback about the evaluation </a:t>
            </a:r>
          </a:p>
          <a:p>
            <a:pPr lvl="1">
              <a:spcAft>
                <a:spcPts val="600"/>
              </a:spcAft>
              <a:buClr>
                <a:schemeClr val="accent2"/>
              </a:buClr>
              <a:buFont typeface="Wingdings" charset="2"/>
              <a:buChar char="ü"/>
            </a:pPr>
            <a:r>
              <a:rPr lang="en-AU" sz="2286" dirty="0" smtClean="0"/>
              <a:t>are starting to own the programs </a:t>
            </a:r>
          </a:p>
          <a:p>
            <a:pPr lvl="2">
              <a:spcAft>
                <a:spcPts val="600"/>
              </a:spcAft>
              <a:buFont typeface="Wingdings" charset="2"/>
              <a:buChar char="ü"/>
            </a:pPr>
            <a:r>
              <a:rPr lang="en-AU" sz="1730" dirty="0" smtClean="0"/>
              <a:t>(e.g. organising and running fun days, camps)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127001"/>
            <a:ext cx="8385048" cy="825500"/>
          </a:xfrm>
        </p:spPr>
        <p:txBody>
          <a:bodyPr>
            <a:noAutofit/>
          </a:bodyPr>
          <a:lstStyle/>
          <a:p>
            <a:r>
              <a:rPr lang="en-AU" sz="3200" dirty="0" smtClean="0">
                <a:solidFill>
                  <a:srgbClr val="4B5064"/>
                </a:solidFill>
              </a:rPr>
              <a:t>Outcomes for the C4C Program </a:t>
            </a:r>
            <a:endParaRPr lang="en-US" sz="3200" dirty="0">
              <a:solidFill>
                <a:srgbClr val="4B506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endParaRPr lang="en-AU" dirty="0" smtClean="0"/>
          </a:p>
          <a:p>
            <a:pPr>
              <a:buFont typeface="Wingdings" charset="2"/>
              <a:buChar char="ü"/>
            </a:pPr>
            <a:r>
              <a:rPr lang="en-AU" sz="2353" dirty="0" smtClean="0"/>
              <a:t>Building evaluation capacity has added value to the C4C Program</a:t>
            </a:r>
          </a:p>
          <a:p>
            <a:pPr>
              <a:buNone/>
            </a:pPr>
            <a:endParaRPr lang="en-AU" sz="2353" dirty="0" smtClean="0"/>
          </a:p>
          <a:p>
            <a:pPr>
              <a:buFont typeface="Wingdings" charset="2"/>
              <a:buChar char="ü"/>
            </a:pPr>
            <a:r>
              <a:rPr lang="en-AU" sz="2353" dirty="0" smtClean="0"/>
              <a:t> It has enabled the ARCNT to ‘give back’ to communities:</a:t>
            </a:r>
          </a:p>
          <a:p>
            <a:pPr lvl="1">
              <a:buFont typeface="Wingdings" charset="2"/>
              <a:buChar char="ü"/>
            </a:pPr>
            <a:r>
              <a:rPr lang="en-AU" sz="2353" dirty="0" smtClean="0"/>
              <a:t>To invest in the community </a:t>
            </a:r>
          </a:p>
          <a:p>
            <a:pPr lvl="1">
              <a:buFont typeface="Wingdings" charset="2"/>
              <a:buChar char="ü"/>
            </a:pPr>
            <a:r>
              <a:rPr lang="en-AU" sz="2353" dirty="0" smtClean="0"/>
              <a:t>To employ local people</a:t>
            </a:r>
          </a:p>
          <a:p>
            <a:pPr lvl="1">
              <a:buFont typeface="Wingdings" charset="2"/>
              <a:buChar char="ü"/>
            </a:pPr>
            <a:endParaRPr lang="en-AU" sz="2353" dirty="0" smtClean="0"/>
          </a:p>
          <a:p>
            <a:pPr>
              <a:buFont typeface="Wingdings" charset="2"/>
              <a:buChar char="ü"/>
            </a:pPr>
            <a:r>
              <a:rPr lang="en-AU" sz="2353" dirty="0" smtClean="0"/>
              <a:t>The evaluation is more robust because key community people, young mums are asking the questions</a:t>
            </a:r>
          </a:p>
          <a:p>
            <a:pPr lvl="1">
              <a:buFont typeface="Wingdings" charset="2"/>
              <a:buChar char="ü"/>
            </a:pPr>
            <a:endParaRPr lang="en-AU" sz="2353" dirty="0" smtClean="0"/>
          </a:p>
          <a:p>
            <a:pPr>
              <a:buFont typeface="Wingdings" charset="2"/>
              <a:buChar char="ü"/>
            </a:pPr>
            <a:r>
              <a:rPr lang="en-AU" sz="2353" dirty="0" smtClean="0"/>
              <a:t>Nimarra workers have improved their knowledge about the C4C programs and their knowledge of the programs has helped the evaluation</a:t>
            </a:r>
          </a:p>
          <a:p>
            <a:endParaRPr lang="en-AU" dirty="0" smtClean="0"/>
          </a:p>
          <a:p>
            <a:endParaRPr lang="en-US" dirty="0"/>
          </a:p>
        </p:txBody>
      </p:sp>
      <p:pic>
        <p:nvPicPr>
          <p:cNvPr id="5" name="Content Placeholder 4" descr="P1010082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8200" y="2621819"/>
            <a:ext cx="4038600" cy="303137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Pandanus PP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Pandanus PP.thmx</Template>
  <TotalTime>409</TotalTime>
  <Words>1474</Words>
  <Application>Microsoft Macintosh PowerPoint</Application>
  <PresentationFormat>On-screen Show (4:3)</PresentationFormat>
  <Paragraphs>195</Paragraphs>
  <Slides>22</Slides>
  <Notes>7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Pandanus PP</vt:lpstr>
      <vt:lpstr>Palmerston / Tiwi Islands C4C Participatory Evaluation Process </vt:lpstr>
      <vt:lpstr>Background</vt:lpstr>
      <vt:lpstr>The Model</vt:lpstr>
      <vt:lpstr>Key elements of the evaluation process</vt:lpstr>
      <vt:lpstr>Strengthening evaluation capacity</vt:lpstr>
      <vt:lpstr>Evaluation planning and training </vt:lpstr>
      <vt:lpstr>Participatory development of a monitoring and evaluation framework</vt:lpstr>
      <vt:lpstr>Slide 8</vt:lpstr>
      <vt:lpstr>Slide 9</vt:lpstr>
      <vt:lpstr>Data collection workshops</vt:lpstr>
      <vt:lpstr>Observation</vt:lpstr>
      <vt:lpstr>Expert Panels</vt:lpstr>
      <vt:lpstr>Regular reporting and review of evaluation findings </vt:lpstr>
      <vt:lpstr>Feedback to committees and community members</vt:lpstr>
      <vt:lpstr>Slide 15</vt:lpstr>
      <vt:lpstr>Use of findings</vt:lpstr>
      <vt:lpstr> Outcomes from the Evaluation processes</vt:lpstr>
      <vt:lpstr>Outcomes for evaluation team members </vt:lpstr>
      <vt:lpstr>Outcomes for committees</vt:lpstr>
      <vt:lpstr>Outcomes for community </vt:lpstr>
      <vt:lpstr>Outcomes for families and children</vt:lpstr>
      <vt:lpstr>Outcomes for the C4C Program </vt:lpstr>
    </vt:vector>
  </TitlesOfParts>
  <Company>Pandanus Evaluation &amp; Planning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Participatory Evaluation and Capacity Development Progress Report</dc:title>
  <dc:creator>Nea Harrison</dc:creator>
  <cp:lastModifiedBy>Nea Harrison</cp:lastModifiedBy>
  <cp:revision>19</cp:revision>
  <dcterms:created xsi:type="dcterms:W3CDTF">2013-07-02T23:50:53Z</dcterms:created>
  <dcterms:modified xsi:type="dcterms:W3CDTF">2013-07-02T23:51:04Z</dcterms:modified>
</cp:coreProperties>
</file>